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3"/>
  </p:notesMasterIdLst>
  <p:sldIdLst>
    <p:sldId id="260" r:id="rId2"/>
  </p:sldIdLst>
  <p:sldSz cx="12192000" cy="6858000"/>
  <p:notesSz cx="6858000" cy="91440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29AA85-AAF7-4306-BF92-C68500B8A6C5}" v="9" dt="2025-06-09T15:21:32.8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1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8B33E6-5F48-4D14-A86C-9AABF78B437A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689C1-7BB8-462B-B761-73E89F396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467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Hello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4689C1-7BB8-462B-B761-73E89F3965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030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A0254-5868-4774-B141-A1C163A9C639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34C-604F-43DB-946A-B6C811325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43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A0254-5868-4774-B141-A1C163A9C639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34C-604F-43DB-946A-B6C811325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954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A0254-5868-4774-B141-A1C163A9C639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34C-604F-43DB-946A-B6C811325E4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72119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A0254-5868-4774-B141-A1C163A9C639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34C-604F-43DB-946A-B6C811325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100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A0254-5868-4774-B141-A1C163A9C639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34C-604F-43DB-946A-B6C811325E4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3912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A0254-5868-4774-B141-A1C163A9C639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34C-604F-43DB-946A-B6C811325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65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A0254-5868-4774-B141-A1C163A9C639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34C-604F-43DB-946A-B6C811325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05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A0254-5868-4774-B141-A1C163A9C639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34C-604F-43DB-946A-B6C811325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43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A0254-5868-4774-B141-A1C163A9C639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34C-604F-43DB-946A-B6C811325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753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A0254-5868-4774-B141-A1C163A9C639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34C-604F-43DB-946A-B6C811325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410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A0254-5868-4774-B141-A1C163A9C639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34C-604F-43DB-946A-B6C811325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8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A0254-5868-4774-B141-A1C163A9C639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34C-604F-43DB-946A-B6C811325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12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A0254-5868-4774-B141-A1C163A9C639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34C-604F-43DB-946A-B6C811325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632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A0254-5868-4774-B141-A1C163A9C639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34C-604F-43DB-946A-B6C811325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326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A0254-5868-4774-B141-A1C163A9C639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34C-604F-43DB-946A-B6C811325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425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A0254-5868-4774-B141-A1C163A9C639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034C-604F-43DB-946A-B6C811325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401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A0254-5868-4774-B141-A1C163A9C639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0D034C-604F-43DB-946A-B6C811325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98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934FCA9-2747-45B8-91BD-D272C2ADFA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951948"/>
              </p:ext>
            </p:extLst>
          </p:nvPr>
        </p:nvGraphicFramePr>
        <p:xfrm>
          <a:off x="280394" y="869696"/>
          <a:ext cx="7289082" cy="51186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4139">
                  <a:extLst>
                    <a:ext uri="{9D8B030D-6E8A-4147-A177-3AD203B41FA5}">
                      <a16:colId xmlns:a16="http://schemas.microsoft.com/office/drawing/2014/main" val="2227695764"/>
                    </a:ext>
                  </a:extLst>
                </a:gridCol>
                <a:gridCol w="1837267">
                  <a:extLst>
                    <a:ext uri="{9D8B030D-6E8A-4147-A177-3AD203B41FA5}">
                      <a16:colId xmlns:a16="http://schemas.microsoft.com/office/drawing/2014/main" val="3352747759"/>
                    </a:ext>
                  </a:extLst>
                </a:gridCol>
                <a:gridCol w="1505133">
                  <a:extLst>
                    <a:ext uri="{9D8B030D-6E8A-4147-A177-3AD203B41FA5}">
                      <a16:colId xmlns:a16="http://schemas.microsoft.com/office/drawing/2014/main" val="3888186748"/>
                    </a:ext>
                  </a:extLst>
                </a:gridCol>
                <a:gridCol w="1822543">
                  <a:extLst>
                    <a:ext uri="{9D8B030D-6E8A-4147-A177-3AD203B41FA5}">
                      <a16:colId xmlns:a16="http://schemas.microsoft.com/office/drawing/2014/main" val="2694864920"/>
                    </a:ext>
                  </a:extLst>
                </a:gridCol>
              </a:tblGrid>
              <a:tr h="6127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Location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 Code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extLst>
                  <a:ext uri="{0D108BD9-81ED-4DB2-BD59-A6C34878D82A}">
                    <a16:rowId xmlns:a16="http://schemas.microsoft.com/office/drawing/2014/main" val="2465051629"/>
                  </a:ext>
                </a:extLst>
              </a:tr>
              <a:tr h="235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July 2, 2025</a:t>
                      </a: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8:30 am – 5:00 pm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Juvenile Court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EO402</a:t>
                      </a:r>
                    </a:p>
                  </a:txBody>
                  <a:tcPr marL="58827" marR="58827" marT="0" marB="0" anchor="ctr"/>
                </a:tc>
                <a:extLst>
                  <a:ext uri="{0D108BD9-81ED-4DB2-BD59-A6C34878D82A}">
                    <a16:rowId xmlns:a16="http://schemas.microsoft.com/office/drawing/2014/main" val="2609918711"/>
                  </a:ext>
                </a:extLst>
              </a:tr>
              <a:tr h="235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July 16, 2025</a:t>
                      </a: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8:30 am – 5:00 pm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Juvenile Court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EO403</a:t>
                      </a:r>
                    </a:p>
                  </a:txBody>
                  <a:tcPr marL="58827" marR="58827" marT="0" marB="0" anchor="ctr"/>
                </a:tc>
                <a:extLst>
                  <a:ext uri="{0D108BD9-81ED-4DB2-BD59-A6C34878D82A}">
                    <a16:rowId xmlns:a16="http://schemas.microsoft.com/office/drawing/2014/main" val="521439157"/>
                  </a:ext>
                </a:extLst>
              </a:tr>
              <a:tr h="235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July 30, 2025</a:t>
                      </a: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8:30 am – 5:00 pm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Juvenile Court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EO404</a:t>
                      </a:r>
                    </a:p>
                  </a:txBody>
                  <a:tcPr marL="58827" marR="58827" marT="0" marB="0" anchor="ctr"/>
                </a:tc>
                <a:extLst>
                  <a:ext uri="{0D108BD9-81ED-4DB2-BD59-A6C34878D82A}">
                    <a16:rowId xmlns:a16="http://schemas.microsoft.com/office/drawing/2014/main" val="1745713446"/>
                  </a:ext>
                </a:extLst>
              </a:tr>
              <a:tr h="1594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endParaRPr lang="en-US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/>
                </a:tc>
                <a:extLst>
                  <a:ext uri="{0D108BD9-81ED-4DB2-BD59-A6C34878D82A}">
                    <a16:rowId xmlns:a16="http://schemas.microsoft.com/office/drawing/2014/main" val="3659164554"/>
                  </a:ext>
                </a:extLst>
              </a:tr>
              <a:tr h="235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August 13, 2025</a:t>
                      </a: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8:30 am – 5:00 pm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Juvenile Court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EO405</a:t>
                      </a:r>
                    </a:p>
                  </a:txBody>
                  <a:tcPr marL="58827" marR="58827" marT="0" marB="0" anchor="ctr"/>
                </a:tc>
                <a:extLst>
                  <a:ext uri="{0D108BD9-81ED-4DB2-BD59-A6C34878D82A}">
                    <a16:rowId xmlns:a16="http://schemas.microsoft.com/office/drawing/2014/main" val="4094877638"/>
                  </a:ext>
                </a:extLst>
              </a:tr>
              <a:tr h="235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August 27, 2025</a:t>
                      </a: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8:30 am – 5:00 pm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Juvenile Court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EO406</a:t>
                      </a:r>
                    </a:p>
                  </a:txBody>
                  <a:tcPr marL="58827" marR="58827" marT="0" marB="0" anchor="ctr"/>
                </a:tc>
                <a:extLst>
                  <a:ext uri="{0D108BD9-81ED-4DB2-BD59-A6C34878D82A}">
                    <a16:rowId xmlns:a16="http://schemas.microsoft.com/office/drawing/2014/main" val="1735574769"/>
                  </a:ext>
                </a:extLst>
              </a:tr>
              <a:tr h="1594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endParaRPr lang="en-US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/>
                </a:tc>
                <a:extLst>
                  <a:ext uri="{0D108BD9-81ED-4DB2-BD59-A6C34878D82A}">
                    <a16:rowId xmlns:a16="http://schemas.microsoft.com/office/drawing/2014/main" val="2389180610"/>
                  </a:ext>
                </a:extLst>
              </a:tr>
              <a:tr h="235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September 10, 2025</a:t>
                      </a: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8:30 am – 5:00 pm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Juvenile Court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EO407</a:t>
                      </a:r>
                    </a:p>
                  </a:txBody>
                  <a:tcPr marL="58827" marR="58827" marT="0" marB="0" anchor="ctr"/>
                </a:tc>
                <a:extLst>
                  <a:ext uri="{0D108BD9-81ED-4DB2-BD59-A6C34878D82A}">
                    <a16:rowId xmlns:a16="http://schemas.microsoft.com/office/drawing/2014/main" val="903913769"/>
                  </a:ext>
                </a:extLst>
              </a:tr>
              <a:tr h="235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September 24, 2025</a:t>
                      </a: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8:30 am – 5:00 pm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Juvenile Court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EO408</a:t>
                      </a:r>
                    </a:p>
                  </a:txBody>
                  <a:tcPr marL="58827" marR="58827" marT="0" marB="0" anchor="ctr"/>
                </a:tc>
                <a:extLst>
                  <a:ext uri="{0D108BD9-81ED-4DB2-BD59-A6C34878D82A}">
                    <a16:rowId xmlns:a16="http://schemas.microsoft.com/office/drawing/2014/main" val="2651220771"/>
                  </a:ext>
                </a:extLst>
              </a:tr>
              <a:tr h="1594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endParaRPr lang="en-US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/>
                </a:tc>
                <a:extLst>
                  <a:ext uri="{0D108BD9-81ED-4DB2-BD59-A6C34878D82A}">
                    <a16:rowId xmlns:a16="http://schemas.microsoft.com/office/drawing/2014/main" val="653777147"/>
                  </a:ext>
                </a:extLst>
              </a:tr>
              <a:tr h="235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October 8, 2025</a:t>
                      </a: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8:30 am – 5:00 pm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Juvenile Court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EO409</a:t>
                      </a:r>
                    </a:p>
                  </a:txBody>
                  <a:tcPr marL="58827" marR="58827" marT="0" marB="0" anchor="ctr"/>
                </a:tc>
                <a:extLst>
                  <a:ext uri="{0D108BD9-81ED-4DB2-BD59-A6C34878D82A}">
                    <a16:rowId xmlns:a16="http://schemas.microsoft.com/office/drawing/2014/main" val="68916758"/>
                  </a:ext>
                </a:extLst>
              </a:tr>
              <a:tr h="235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October 22, 2025</a:t>
                      </a: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8:30 am – 5:00 pm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Juvenile Court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EO410</a:t>
                      </a:r>
                    </a:p>
                  </a:txBody>
                  <a:tcPr marL="58827" marR="58827" marT="0" marB="0" anchor="ctr"/>
                </a:tc>
                <a:extLst>
                  <a:ext uri="{0D108BD9-81ED-4DB2-BD59-A6C34878D82A}">
                    <a16:rowId xmlns:a16="http://schemas.microsoft.com/office/drawing/2014/main" val="3708644699"/>
                  </a:ext>
                </a:extLst>
              </a:tr>
              <a:tr h="1594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endParaRPr lang="en-US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/>
                </a:tc>
                <a:extLst>
                  <a:ext uri="{0D108BD9-81ED-4DB2-BD59-A6C34878D82A}">
                    <a16:rowId xmlns:a16="http://schemas.microsoft.com/office/drawing/2014/main" val="2470538228"/>
                  </a:ext>
                </a:extLst>
              </a:tr>
              <a:tr h="235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November 5, 2025</a:t>
                      </a: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8:30 am – 5:00 pm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Juvenile Court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EO411</a:t>
                      </a:r>
                    </a:p>
                  </a:txBody>
                  <a:tcPr marL="58827" marR="58827" marT="0" marB="0" anchor="ctr"/>
                </a:tc>
                <a:extLst>
                  <a:ext uri="{0D108BD9-81ED-4DB2-BD59-A6C34878D82A}">
                    <a16:rowId xmlns:a16="http://schemas.microsoft.com/office/drawing/2014/main" val="23743002"/>
                  </a:ext>
                </a:extLst>
              </a:tr>
              <a:tr h="235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November 19, 2025</a:t>
                      </a: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8:30 am – 5:00 pm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Juvenile Court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EO412</a:t>
                      </a:r>
                    </a:p>
                  </a:txBody>
                  <a:tcPr marL="58827" marR="58827" marT="0" marB="0" anchor="ctr"/>
                </a:tc>
                <a:extLst>
                  <a:ext uri="{0D108BD9-81ED-4DB2-BD59-A6C34878D82A}">
                    <a16:rowId xmlns:a16="http://schemas.microsoft.com/office/drawing/2014/main" val="579838265"/>
                  </a:ext>
                </a:extLst>
              </a:tr>
              <a:tr h="1594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endParaRPr lang="en-US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extLst>
                  <a:ext uri="{0D108BD9-81ED-4DB2-BD59-A6C34878D82A}">
                    <a16:rowId xmlns:a16="http://schemas.microsoft.com/office/drawing/2014/main" val="3805724951"/>
                  </a:ext>
                </a:extLst>
              </a:tr>
              <a:tr h="235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December 3, 2025</a:t>
                      </a: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8:30 am – 5:00 pm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Juvenile Court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EO413</a:t>
                      </a:r>
                    </a:p>
                  </a:txBody>
                  <a:tcPr marL="58827" marR="58827" marT="0" marB="0" anchor="ctr"/>
                </a:tc>
                <a:extLst>
                  <a:ext uri="{0D108BD9-81ED-4DB2-BD59-A6C34878D82A}">
                    <a16:rowId xmlns:a16="http://schemas.microsoft.com/office/drawing/2014/main" val="856620275"/>
                  </a:ext>
                </a:extLst>
              </a:tr>
              <a:tr h="235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December 17, 2025</a:t>
                      </a: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8:30 am – 5:00 pm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Juvenile Court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827" marR="5882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263900" algn="l"/>
                        </a:tabLs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EO414</a:t>
                      </a:r>
                    </a:p>
                  </a:txBody>
                  <a:tcPr marL="58827" marR="58827" marT="0" marB="0" anchor="ctr"/>
                </a:tc>
                <a:extLst>
                  <a:ext uri="{0D108BD9-81ED-4DB2-BD59-A6C34878D82A}">
                    <a16:rowId xmlns:a16="http://schemas.microsoft.com/office/drawing/2014/main" val="767300804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1BD44EE1-B808-4067-842D-BE5C22A1B0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301" y="-1704118"/>
            <a:ext cx="5399930" cy="8125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63900" algn="l"/>
              </a:tabLst>
            </a:pP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63900" algn="l"/>
              </a:tabLst>
            </a:pPr>
            <a:endParaRPr lang="en-US" altLang="en-US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63900" algn="l"/>
              </a:tabLst>
            </a:pP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63900" algn="l"/>
              </a:tabLst>
            </a:pPr>
            <a:endParaRPr lang="en-US" altLang="en-US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63900" algn="l"/>
              </a:tabLst>
            </a:pPr>
            <a:endParaRPr lang="en-US" altLang="en-US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63900" algn="l"/>
              </a:tabLst>
            </a:pPr>
            <a:endParaRPr lang="en-US" altLang="en-US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63900" algn="l"/>
              </a:tabLst>
            </a:pPr>
            <a:endParaRPr lang="en-US" altLang="en-US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63900" algn="l"/>
              </a:tabLst>
            </a:pPr>
            <a:endParaRPr lang="en-US" altLang="en-US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63900" algn="l"/>
              </a:tabLst>
            </a:pPr>
            <a:endParaRPr lang="en-US" altLang="en-US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63900" algn="l"/>
              </a:tabLst>
            </a:pPr>
            <a:endParaRPr lang="en-US" altLang="en-US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63900" algn="l"/>
              </a:tabLst>
            </a:pPr>
            <a:endParaRPr lang="en-US" altLang="en-US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defTabSz="914400"/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New Employee Orientation 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63900" algn="l"/>
              </a:tabLst>
            </a:pPr>
            <a:r>
              <a:rPr lang="en-US" altLang="en-US" b="1" dirty="0">
                <a:ea typeface="Calibri" panose="020F0502020204030204" pitchFamily="34" charset="0"/>
                <a:cs typeface="Arial" panose="020B0604020202020204" pitchFamily="34" charset="0"/>
              </a:rPr>
              <a:t>July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– December 2025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63900" algn="l"/>
              </a:tabLst>
            </a:pPr>
            <a:r>
              <a:rPr lang="en-US" altLang="en-US" b="1" dirty="0">
                <a:ea typeface="Calibri" panose="020F0502020204030204" pitchFamily="34" charset="0"/>
                <a:cs typeface="Arial" panose="020B0604020202020204" pitchFamily="34" charset="0"/>
              </a:rPr>
              <a:t>    In – Person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Schedule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63900" algn="l"/>
              </a:tabLst>
            </a:pP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63900" algn="l"/>
              </a:tabLst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Fulton County Juvenile Court 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63900" algn="l"/>
              </a:tabLst>
            </a:pPr>
            <a:r>
              <a:rPr lang="en-US" b="0" i="0" dirty="0"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Judge </a:t>
            </a:r>
            <a:r>
              <a:rPr lang="en-US" b="0" i="0" dirty="0" err="1"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Romae</a:t>
            </a:r>
            <a:r>
              <a:rPr lang="en-US" b="0" i="0" dirty="0"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 T. Powell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63900" algn="l"/>
              </a:tabLst>
            </a:pPr>
            <a:r>
              <a:rPr lang="en-US" b="0" i="0" dirty="0"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Juvenile Justice Center 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63900" algn="l"/>
              </a:tabLs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kumimoji="0" lang="en-US" altLang="en-US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Floor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63900" algn="l"/>
              </a:tabLs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395 Pryor Street S.W.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63900" algn="l"/>
              </a:tabLst>
            </a:pPr>
            <a:r>
              <a:rPr lang="en-US" altLang="en-US" dirty="0">
                <a:cs typeface="Arial" panose="020B0604020202020204" pitchFamily="34" charset="0"/>
              </a:rPr>
              <a:t>Atlanta, GA 30312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63900" algn="l"/>
              </a:tabLst>
            </a:pPr>
            <a:r>
              <a:rPr lang="en-US" altLang="en-US" dirty="0">
                <a:ea typeface="Calibri" panose="020F0502020204030204" pitchFamily="34" charset="0"/>
                <a:cs typeface="Arial" panose="020B0604020202020204" pitchFamily="34" charset="0"/>
              </a:rPr>
              <a:t>404 612 4402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63900" algn="l"/>
              </a:tabLst>
            </a:pPr>
            <a:endParaRPr lang="en-US" altLang="en-US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63900" algn="l"/>
              </a:tabLst>
            </a:pPr>
            <a:r>
              <a:rPr lang="en-US" altLang="en-US" b="1" i="1" dirty="0">
                <a:ea typeface="Calibri" panose="020F0502020204030204" pitchFamily="34" charset="0"/>
                <a:cs typeface="Arial" panose="020B0604020202020204" pitchFamily="34" charset="0"/>
              </a:rPr>
              <a:t>Free Parking</a:t>
            </a:r>
            <a:r>
              <a:rPr kumimoji="0" lang="en-US" altLang="en-US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   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63900" algn="l"/>
              </a:tabLs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          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63900" algn="l"/>
              </a:tabLs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63900" algn="l"/>
              </a:tabLs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                          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63900" algn="l"/>
              </a:tabLst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F9F886B-5377-4C52-AE54-AF59199B14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4932" y="4433824"/>
            <a:ext cx="1298097" cy="1554480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181192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Facet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74</TotalTime>
  <Words>221</Words>
  <Application>Microsoft Office PowerPoint</Application>
  <PresentationFormat>Widescreen</PresentationFormat>
  <Paragraphs>97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3</vt:lpstr>
      <vt:lpstr>Facet</vt:lpstr>
      <vt:lpstr>PowerPoint Presentation</vt:lpstr>
    </vt:vector>
  </TitlesOfParts>
  <Company>Fulton County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Green, Janelle</dc:creator>
  <cp:lastModifiedBy>Green, Janelle</cp:lastModifiedBy>
  <cp:revision>4</cp:revision>
  <dcterms:created xsi:type="dcterms:W3CDTF">2024-12-16T21:56:25Z</dcterms:created>
  <dcterms:modified xsi:type="dcterms:W3CDTF">2025-06-09T15:59:13Z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F2B1298D-2952-42C8-ACB5-1EF2032857E9</vt:lpwstr>
  </property>
  <property fmtid="{D5CDD505-2E9C-101B-9397-08002B2CF9AE}" pid="3" name="ArticulatePath">
    <vt:lpwstr>https://fc0365-my.sharepoint.com/personal/jeffrey_dinkins_fultoncountyga_gov/Documents/Desktop/New Employee Orientation 2025 Schedule</vt:lpwstr>
  </property>
</Properties>
</file>